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375" r:id="rId2"/>
    <p:sldId id="380" r:id="rId3"/>
    <p:sldId id="382" r:id="rId4"/>
    <p:sldId id="386" r:id="rId5"/>
    <p:sldId id="384" r:id="rId6"/>
    <p:sldId id="383" r:id="rId7"/>
    <p:sldId id="377" r:id="rId8"/>
    <p:sldId id="33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F26959C-24BC-4829-8A7C-061ECFBA3C66}">
          <p14:sldIdLst>
            <p14:sldId id="375"/>
            <p14:sldId id="380"/>
            <p14:sldId id="382"/>
            <p14:sldId id="386"/>
            <p14:sldId id="384"/>
            <p14:sldId id="383"/>
            <p14:sldId id="377"/>
            <p14:sldId id="33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9999"/>
    <a:srgbClr val="FB9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26" autoAdjust="0"/>
    <p:restoredTop sz="94245" autoAdjust="0"/>
  </p:normalViewPr>
  <p:slideViewPr>
    <p:cSldViewPr>
      <p:cViewPr>
        <p:scale>
          <a:sx n="75" d="100"/>
          <a:sy n="75" d="100"/>
        </p:scale>
        <p:origin x="-2088" y="-3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8440108596348003E-2"/>
          <c:y val="0.17838967721512899"/>
          <c:w val="0.78362186497521102"/>
          <c:h val="0.75742375953005903"/>
        </c:manualLayout>
      </c:layout>
      <c:bubbleChart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9.4177777442204402E-2"/>
                  <c:y val="-0.1102476848188070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8.0479191632429198E-2"/>
                  <c:y val="-0.11537548411270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1643811421168999"/>
                  <c:y val="-0.13332278164134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12842424196664226"/>
                  <c:y val="-0.1302958559860824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10273939357331387"/>
                  <c:y val="-0.13726825820585997"/>
                </c:manualLayout>
              </c:layout>
              <c:tx>
                <c:rich>
                  <a:bodyPr/>
                  <a:lstStyle/>
                  <a:p>
                    <a:r>
                      <a:rPr lang="en-US" sz="3200" dirty="0" smtClean="0"/>
                      <a:t>2</a:t>
                    </a:r>
                    <a:r>
                      <a:rPr lang="ru-RU" sz="3200" dirty="0" smtClean="0"/>
                      <a:t>52</a:t>
                    </a:r>
                    <a:r>
                      <a:rPr lang="en-US" sz="3200" dirty="0" smtClean="0"/>
                      <a:t>,2</a:t>
                    </a:r>
                    <a:endParaRPr lang="en-US" sz="2800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3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xVal>
            <c:numRef>
              <c:f>Лист1!$A$2:$A$6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xVal>
          <c:yVal>
            <c:numRef>
              <c:f>Лист1!$B$2:$B$6</c:f>
              <c:numCache>
                <c:formatCode>General</c:formatCode>
                <c:ptCount val="5"/>
                <c:pt idx="0">
                  <c:v>190.8</c:v>
                </c:pt>
                <c:pt idx="1">
                  <c:v>199.4</c:v>
                </c:pt>
                <c:pt idx="2">
                  <c:v>460.5</c:v>
                </c:pt>
                <c:pt idx="3">
                  <c:v>257.10000000000002</c:v>
                </c:pt>
                <c:pt idx="4">
                  <c:v>252.2</c:v>
                </c:pt>
              </c:numCache>
            </c:numRef>
          </c:yVal>
          <c:bubbleSize>
            <c:numRef>
              <c:f>Лист1!$C$2:$C$6</c:f>
              <c:numCache>
                <c:formatCode>General</c:formatCode>
                <c:ptCount val="5"/>
                <c:pt idx="0">
                  <c:v>3</c:v>
                </c:pt>
                <c:pt idx="1">
                  <c:v>3</c:v>
                </c:pt>
                <c:pt idx="2">
                  <c:v>8</c:v>
                </c:pt>
                <c:pt idx="3">
                  <c:v>6</c:v>
                </c:pt>
                <c:pt idx="4">
                  <c:v>6</c:v>
                </c:pt>
              </c:numCache>
            </c:numRef>
          </c:bubbleSize>
          <c:bubble3D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178388352"/>
        <c:axId val="236467712"/>
      </c:bubbleChart>
      <c:valAx>
        <c:axId val="178388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ru-RU"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6467712"/>
        <c:crosses val="autoZero"/>
        <c:crossBetween val="midCat"/>
      </c:valAx>
      <c:valAx>
        <c:axId val="23646771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78388352"/>
        <c:crosses val="autoZero"/>
        <c:crossBetween val="midCat"/>
      </c:valAx>
      <c:spPr>
        <a:noFill/>
        <a:ln w="25400">
          <a:noFill/>
        </a:ln>
      </c:spPr>
    </c:plotArea>
    <c:legend>
      <c:legendPos val="r"/>
      <c:layout/>
      <c:overlay val="0"/>
      <c:txPr>
        <a:bodyPr rot="0" spcFirstLastPara="0" vertOverflow="ellipsis" vert="horz" wrap="square" anchor="ctr" anchorCtr="1"/>
        <a:lstStyle/>
        <a:p>
          <a:pPr>
            <a:defRPr lang="ru-RU"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lang="ru-RU"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21"/>
        <c:holeSize val="88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2238B1-6010-473B-9C00-C986C6A0F2DC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267FF7-7D33-4B74-B949-FE3F1680FA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176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C312D-2348-4827-AA74-967E4880E1EE}" type="slidenum">
              <a:rPr lang="ru-RU" smtClean="0">
                <a:solidFill>
                  <a:prstClr val="black"/>
                </a:solidFill>
              </a:rPr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1742-9A05-4F87-8747-6B658637927C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F542-2F19-4AF3-A384-3D5C11476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485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1742-9A05-4F87-8747-6B658637927C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F542-2F19-4AF3-A384-3D5C11476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825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1742-9A05-4F87-8747-6B658637927C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F542-2F19-4AF3-A384-3D5C11476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275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1742-9A05-4F87-8747-6B658637927C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F542-2F19-4AF3-A384-3D5C11476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492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1742-9A05-4F87-8747-6B658637927C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F542-2F19-4AF3-A384-3D5C11476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860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1742-9A05-4F87-8747-6B658637927C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F542-2F19-4AF3-A384-3D5C11476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698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1742-9A05-4F87-8747-6B658637927C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F542-2F19-4AF3-A384-3D5C11476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068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1742-9A05-4F87-8747-6B658637927C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F542-2F19-4AF3-A384-3D5C11476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505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1742-9A05-4F87-8747-6B658637927C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F542-2F19-4AF3-A384-3D5C11476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874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1742-9A05-4F87-8747-6B658637927C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F542-2F19-4AF3-A384-3D5C11476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32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1742-9A05-4F87-8747-6B658637927C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F542-2F19-4AF3-A384-3D5C11476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900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F1742-9A05-4F87-8747-6B658637927C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BF542-2F19-4AF3-A384-3D5C11476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985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395" y="116632"/>
            <a:ext cx="9144000" cy="2144814"/>
          </a:xfrm>
          <a:prstGeom prst="rect">
            <a:avLst/>
          </a:prstGeom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61470" y="2204864"/>
            <a:ext cx="9124958" cy="2206570"/>
          </a:xfrm>
          <a:prstGeom prst="rect">
            <a:avLst/>
          </a:prstGeom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779" y="4447416"/>
            <a:ext cx="9124958" cy="21760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5536" y="2731690"/>
            <a:ext cx="83529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spc="-150" dirty="0">
                <a:solidFill>
                  <a:schemeClr val="tx2"/>
                </a:solidFill>
                <a:latin typeface="PF Din Text Cond Pro XBlack" pitchFamily="2" charset="0"/>
              </a:rPr>
              <a:t>О </a:t>
            </a:r>
            <a:r>
              <a:rPr lang="ru-RU" sz="3600" spc="-150" dirty="0" smtClean="0">
                <a:solidFill>
                  <a:schemeClr val="tx2"/>
                </a:solidFill>
                <a:latin typeface="PF Din Text Cond Pro XBlack" pitchFamily="2" charset="0"/>
              </a:rPr>
              <a:t>программе Федерации Независимых Профсоюзов России «За справедливую экономику!»</a:t>
            </a:r>
            <a:endParaRPr lang="ru-RU" sz="3600" spc="-150" dirty="0">
              <a:solidFill>
                <a:schemeClr val="tx2"/>
              </a:solidFill>
              <a:latin typeface="PF Din Text Cond Pro XBlack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914" y="620688"/>
            <a:ext cx="1633931" cy="19751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47663" y="5237038"/>
            <a:ext cx="6048672" cy="10002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ru-RU" sz="2600" dirty="0">
                <a:solidFill>
                  <a:schemeClr val="tx2"/>
                </a:solidFill>
                <a:latin typeface="PF Din Text Comp Pro Medium" pitchFamily="2" charset="0"/>
              </a:rPr>
              <a:t>Светлана Викторовна </a:t>
            </a:r>
            <a:r>
              <a:rPr lang="ru-RU" sz="2600" dirty="0" smtClean="0">
                <a:solidFill>
                  <a:schemeClr val="tx2"/>
                </a:solidFill>
                <a:latin typeface="PF Din Text Comp Pro Medium" pitchFamily="2" charset="0"/>
              </a:rPr>
              <a:t>Бессараб, </a:t>
            </a:r>
            <a:br>
              <a:rPr lang="ru-RU" sz="2600" dirty="0" smtClean="0">
                <a:solidFill>
                  <a:schemeClr val="tx2"/>
                </a:solidFill>
                <a:latin typeface="PF Din Text Comp Pro Medium" pitchFamily="2" charset="0"/>
              </a:rPr>
            </a:br>
            <a:r>
              <a:rPr lang="ru-RU" sz="2600" dirty="0" smtClean="0">
                <a:solidFill>
                  <a:schemeClr val="tx2"/>
                </a:solidFill>
                <a:latin typeface="PF Din Text Comp Pro Medium" pitchFamily="2" charset="0"/>
              </a:rPr>
              <a:t>председатель Союза «</a:t>
            </a:r>
            <a:r>
              <a:rPr lang="ru-RU" sz="2600" dirty="0">
                <a:solidFill>
                  <a:schemeClr val="tx2"/>
                </a:solidFill>
                <a:latin typeface="PF Din Text Comp Pro Medium" pitchFamily="2" charset="0"/>
              </a:rPr>
              <a:t>Краснодарское краевое объединение </a:t>
            </a:r>
            <a:r>
              <a:rPr lang="ru-RU" sz="2600" dirty="0" smtClean="0">
                <a:solidFill>
                  <a:schemeClr val="tx2"/>
                </a:solidFill>
                <a:latin typeface="PF Din Text Comp Pro Medium" pitchFamily="2" charset="0"/>
              </a:rPr>
              <a:t>организаций профсоюзов»</a:t>
            </a:r>
            <a:endParaRPr lang="ru-RU" sz="2600" dirty="0">
              <a:solidFill>
                <a:schemeClr val="tx2"/>
              </a:solidFill>
              <a:latin typeface="PF Din Text Comp Pro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28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23 -0.00924 L -2.14045 -0.0092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31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2.07852E-7 L 2.10452 -2.07852E-7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226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7778E-6 -2.86374E-6 L -2.12708 -2.86374E-6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354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23528" y="404664"/>
            <a:ext cx="8496943" cy="974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3800" b="1" spc="-15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коллективных договоров и соглашений Краснодарского края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432454" y="2340346"/>
            <a:ext cx="8601187" cy="923291"/>
            <a:chOff x="539552" y="1771390"/>
            <a:chExt cx="8388017" cy="692628"/>
          </a:xfrm>
        </p:grpSpPr>
        <p:sp>
          <p:nvSpPr>
            <p:cNvPr id="26" name="TextBox 25"/>
            <p:cNvSpPr txBox="1"/>
            <p:nvPr/>
          </p:nvSpPr>
          <p:spPr>
            <a:xfrm>
              <a:off x="1150706" y="1771390"/>
              <a:ext cx="7776863" cy="6926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ru-RU" sz="2400" dirty="0" smtClean="0">
                  <a:solidFill>
                    <a:schemeClr val="tx2"/>
                  </a:solidFill>
                  <a:latin typeface="PF Din Text Comp Pro Medium" pitchFamily="2" charset="0"/>
                </a:rPr>
                <a:t>Краснодарское краевое трехстороннее Соглашение между Краснодарским краевым объединением организаций профсоюзов, Ассоциацией «Объединение работодателей Краснодарского края» и администрацией Краснодарского края на 2017-2019годы;</a:t>
              </a:r>
              <a:endParaRPr lang="ru-RU" sz="2400" dirty="0">
                <a:solidFill>
                  <a:schemeClr val="tx2"/>
                </a:solidFill>
                <a:latin typeface="PF Din Text Comp Pro Medium" pitchFamily="2" charset="0"/>
              </a:endParaRPr>
            </a:p>
          </p:txBody>
        </p:sp>
        <p:sp>
          <p:nvSpPr>
            <p:cNvPr id="27" name="Скругленный прямоугольник 26"/>
            <p:cNvSpPr/>
            <p:nvPr/>
          </p:nvSpPr>
          <p:spPr>
            <a:xfrm>
              <a:off x="539552" y="1871736"/>
              <a:ext cx="491806" cy="491806"/>
            </a:xfrm>
            <a:prstGeom prst="round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432454" y="3376264"/>
            <a:ext cx="8388016" cy="491806"/>
            <a:chOff x="539552" y="2468068"/>
            <a:chExt cx="8388016" cy="491806"/>
          </a:xfrm>
        </p:grpSpPr>
        <p:sp>
          <p:nvSpPr>
            <p:cNvPr id="29" name="TextBox 28"/>
            <p:cNvSpPr txBox="1"/>
            <p:nvPr/>
          </p:nvSpPr>
          <p:spPr>
            <a:xfrm>
              <a:off x="1150706" y="2487173"/>
              <a:ext cx="7776862" cy="4616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ru-RU" sz="2400" dirty="0" smtClean="0">
                  <a:solidFill>
                    <a:schemeClr val="tx2"/>
                  </a:solidFill>
                  <a:latin typeface="PF Din Text Comp Pro Medium" pitchFamily="2" charset="0"/>
                </a:rPr>
                <a:t>Региональное </a:t>
              </a:r>
              <a:r>
                <a:rPr lang="ru-RU" sz="2400" dirty="0">
                  <a:solidFill>
                    <a:schemeClr val="tx2"/>
                  </a:solidFill>
                  <a:latin typeface="PF Din Text Comp Pro Medium" pitchFamily="2" charset="0"/>
                </a:rPr>
                <a:t>соглашение о минимальной заработной плате в Краснодарском крае на 2017-2019 годы</a:t>
              </a:r>
              <a:r>
                <a:rPr lang="ru-RU" sz="2400" dirty="0" smtClean="0">
                  <a:solidFill>
                    <a:schemeClr val="tx2"/>
                  </a:solidFill>
                  <a:latin typeface="PF Din Text Comp Pro Medium" pitchFamily="2" charset="0"/>
                </a:rPr>
                <a:t>;</a:t>
              </a:r>
              <a:endParaRPr lang="ru-RU" sz="2400" dirty="0">
                <a:solidFill>
                  <a:schemeClr val="tx2"/>
                </a:solidFill>
                <a:latin typeface="PF Din Text Comp Pro Medium" pitchFamily="2" charset="0"/>
              </a:endParaRPr>
            </a:p>
          </p:txBody>
        </p:sp>
        <p:sp>
          <p:nvSpPr>
            <p:cNvPr id="30" name="Скругленный прямоугольник 29"/>
            <p:cNvSpPr/>
            <p:nvPr/>
          </p:nvSpPr>
          <p:spPr>
            <a:xfrm>
              <a:off x="539552" y="2468068"/>
              <a:ext cx="491806" cy="491806"/>
            </a:xfrm>
            <a:prstGeom prst="round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425630" y="4065680"/>
            <a:ext cx="2555370" cy="692497"/>
            <a:chOff x="539552" y="3320246"/>
            <a:chExt cx="2555370" cy="692497"/>
          </a:xfrm>
        </p:grpSpPr>
        <p:sp>
          <p:nvSpPr>
            <p:cNvPr id="32" name="TextBox 31"/>
            <p:cNvSpPr txBox="1"/>
            <p:nvPr/>
          </p:nvSpPr>
          <p:spPr>
            <a:xfrm>
              <a:off x="1150706" y="3320246"/>
              <a:ext cx="1944216" cy="6924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ru-RU" sz="2400" dirty="0" smtClean="0">
                  <a:solidFill>
                    <a:schemeClr val="tx2"/>
                  </a:solidFill>
                  <a:latin typeface="PF Din Text Comp Pro Medium" pitchFamily="2" charset="0"/>
                </a:rPr>
                <a:t>24 краевых отраслевых </a:t>
              </a:r>
              <a:br>
                <a:rPr lang="ru-RU" sz="2400" dirty="0" smtClean="0">
                  <a:solidFill>
                    <a:schemeClr val="tx2"/>
                  </a:solidFill>
                  <a:latin typeface="PF Din Text Comp Pro Medium" pitchFamily="2" charset="0"/>
                </a:rPr>
              </a:br>
              <a:r>
                <a:rPr lang="ru-RU" sz="2400" dirty="0" smtClean="0">
                  <a:solidFill>
                    <a:schemeClr val="tx2"/>
                  </a:solidFill>
                  <a:latin typeface="PF Din Text Comp Pro Medium" pitchFamily="2" charset="0"/>
                </a:rPr>
                <a:t>соглашений;</a:t>
              </a:r>
              <a:endParaRPr lang="ru-RU" sz="2400" dirty="0">
                <a:solidFill>
                  <a:schemeClr val="tx2"/>
                </a:solidFill>
                <a:latin typeface="PF Din Text Comp Pro Medium" pitchFamily="2" charset="0"/>
              </a:endParaRPr>
            </a:p>
          </p:txBody>
        </p:sp>
        <p:sp>
          <p:nvSpPr>
            <p:cNvPr id="33" name="Скругленный прямоугольник 32"/>
            <p:cNvSpPr/>
            <p:nvPr/>
          </p:nvSpPr>
          <p:spPr>
            <a:xfrm>
              <a:off x="539552" y="3362778"/>
              <a:ext cx="491806" cy="491806"/>
            </a:xfrm>
            <a:prstGeom prst="round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3420110" y="4076065"/>
            <a:ext cx="2520042" cy="881689"/>
            <a:chOff x="539552" y="4347862"/>
            <a:chExt cx="2519992" cy="523705"/>
          </a:xfrm>
        </p:grpSpPr>
        <p:sp>
          <p:nvSpPr>
            <p:cNvPr id="35" name="TextBox 34"/>
            <p:cNvSpPr txBox="1"/>
            <p:nvPr/>
          </p:nvSpPr>
          <p:spPr>
            <a:xfrm>
              <a:off x="1150706" y="4347862"/>
              <a:ext cx="1908838" cy="4113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ru-RU" sz="2400" dirty="0" smtClean="0">
                  <a:solidFill>
                    <a:schemeClr val="tx2"/>
                  </a:solidFill>
                  <a:latin typeface="PF Din Text Comp Pro Medium" pitchFamily="2" charset="0"/>
                </a:rPr>
                <a:t>164 отраслевых</a:t>
              </a:r>
              <a:br>
                <a:rPr lang="ru-RU" sz="2400" dirty="0" smtClean="0">
                  <a:solidFill>
                    <a:schemeClr val="tx2"/>
                  </a:solidFill>
                  <a:latin typeface="PF Din Text Comp Pro Medium" pitchFamily="2" charset="0"/>
                </a:rPr>
              </a:br>
              <a:r>
                <a:rPr lang="ru-RU" sz="2400" dirty="0" smtClean="0">
                  <a:solidFill>
                    <a:schemeClr val="tx2"/>
                  </a:solidFill>
                  <a:latin typeface="PF Din Text Comp Pro Medium" pitchFamily="2" charset="0"/>
                </a:rPr>
                <a:t>территориальных</a:t>
              </a:r>
              <a:br>
                <a:rPr lang="ru-RU" sz="2400" dirty="0" smtClean="0">
                  <a:solidFill>
                    <a:schemeClr val="tx2"/>
                  </a:solidFill>
                  <a:latin typeface="PF Din Text Comp Pro Medium" pitchFamily="2" charset="0"/>
                </a:rPr>
              </a:br>
              <a:r>
                <a:rPr lang="ru-RU" sz="2400" dirty="0" smtClean="0">
                  <a:solidFill>
                    <a:schemeClr val="tx2"/>
                  </a:solidFill>
                  <a:latin typeface="PF Din Text Comp Pro Medium" pitchFamily="2" charset="0"/>
                </a:rPr>
                <a:t>соглашений;</a:t>
              </a:r>
              <a:endParaRPr lang="ru-RU" sz="2400" dirty="0">
                <a:solidFill>
                  <a:schemeClr val="tx2"/>
                </a:solidFill>
                <a:latin typeface="PF Din Text Comp Pro Medium" pitchFamily="2" charset="0"/>
              </a:endParaRPr>
            </a:p>
          </p:txBody>
        </p:sp>
        <p:sp>
          <p:nvSpPr>
            <p:cNvPr id="36" name="Скругленный прямоугольник 35"/>
            <p:cNvSpPr/>
            <p:nvPr/>
          </p:nvSpPr>
          <p:spPr>
            <a:xfrm>
              <a:off x="539552" y="4379761"/>
              <a:ext cx="491806" cy="491806"/>
            </a:xfrm>
            <a:prstGeom prst="round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6019602" y="4136739"/>
            <a:ext cx="2699386" cy="1162939"/>
            <a:chOff x="539552" y="5190946"/>
            <a:chExt cx="2699386" cy="1162939"/>
          </a:xfrm>
        </p:grpSpPr>
        <p:sp>
          <p:nvSpPr>
            <p:cNvPr id="38" name="TextBox 37"/>
            <p:cNvSpPr txBox="1"/>
            <p:nvPr/>
          </p:nvSpPr>
          <p:spPr>
            <a:xfrm>
              <a:off x="1150706" y="5199723"/>
              <a:ext cx="2088232" cy="11541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ru-RU" sz="2400" dirty="0" smtClean="0">
                  <a:solidFill>
                    <a:schemeClr val="tx2"/>
                  </a:solidFill>
                  <a:latin typeface="PF Din Text Comp Pro Medium" pitchFamily="2" charset="0"/>
                </a:rPr>
                <a:t>41 территориальные соглашения </a:t>
              </a:r>
            </a:p>
            <a:p>
              <a:pPr>
                <a:lnSpc>
                  <a:spcPts val="1800"/>
                </a:lnSpc>
              </a:pPr>
              <a:r>
                <a:rPr lang="ru-RU" sz="2400" dirty="0" smtClean="0">
                  <a:solidFill>
                    <a:schemeClr val="tx2"/>
                  </a:solidFill>
                  <a:latin typeface="PF Din Text Comp Pro Medium" pitchFamily="2" charset="0"/>
                </a:rPr>
                <a:t>во всех муниципальных образованиях</a:t>
              </a:r>
              <a:endParaRPr lang="ru-RU" sz="2400" dirty="0">
                <a:solidFill>
                  <a:schemeClr val="tx2"/>
                </a:solidFill>
                <a:latin typeface="PF Din Text Comp Pro Medium" pitchFamily="2" charset="0"/>
              </a:endParaRPr>
            </a:p>
          </p:txBody>
        </p:sp>
        <p:sp>
          <p:nvSpPr>
            <p:cNvPr id="39" name="Скругленный прямоугольник 38"/>
            <p:cNvSpPr/>
            <p:nvPr/>
          </p:nvSpPr>
          <p:spPr>
            <a:xfrm>
              <a:off x="539552" y="5190946"/>
              <a:ext cx="491806" cy="491806"/>
            </a:xfrm>
            <a:prstGeom prst="round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474986" y="2177960"/>
            <a:ext cx="661926" cy="923330"/>
          </a:xfrm>
          <a:prstGeom prst="rect">
            <a:avLst/>
          </a:prstGeom>
          <a:noFill/>
          <a:ln w="7620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6000" dirty="0" smtClean="0">
                <a:solidFill>
                  <a:schemeClr val="accent2">
                    <a:lumMod val="50000"/>
                  </a:schemeClr>
                </a:solidFill>
                <a:latin typeface="PF Din Text Comp Pro" pitchFamily="2" charset="0"/>
                <a:sym typeface="Wingdings" panose="05000000000000000000"/>
              </a:rPr>
              <a:t></a:t>
            </a:r>
            <a:endParaRPr lang="ru-RU" sz="6000" dirty="0" smtClean="0">
              <a:solidFill>
                <a:schemeClr val="accent2">
                  <a:lumMod val="50000"/>
                </a:schemeClr>
              </a:solidFill>
              <a:latin typeface="PF Din Text Comp Pro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74986" y="3107337"/>
            <a:ext cx="661926" cy="923330"/>
          </a:xfrm>
          <a:prstGeom prst="rect">
            <a:avLst/>
          </a:prstGeom>
          <a:noFill/>
          <a:ln w="7620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6000" dirty="0" smtClean="0">
                <a:solidFill>
                  <a:schemeClr val="accent2">
                    <a:lumMod val="50000"/>
                  </a:schemeClr>
                </a:solidFill>
                <a:latin typeface="PF Din Text Comp Pro" pitchFamily="2" charset="0"/>
                <a:sym typeface="Wingdings" panose="05000000000000000000"/>
              </a:rPr>
              <a:t></a:t>
            </a:r>
            <a:endParaRPr lang="ru-RU" sz="6000" dirty="0" smtClean="0">
              <a:solidFill>
                <a:schemeClr val="accent2">
                  <a:lumMod val="50000"/>
                </a:schemeClr>
              </a:solidFill>
              <a:latin typeface="PF Din Text Comp Pro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74986" y="3857272"/>
            <a:ext cx="655102" cy="923330"/>
          </a:xfrm>
          <a:prstGeom prst="rect">
            <a:avLst/>
          </a:prstGeom>
          <a:noFill/>
          <a:ln w="7620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6000" dirty="0" smtClean="0">
                <a:solidFill>
                  <a:schemeClr val="accent2">
                    <a:lumMod val="50000"/>
                  </a:schemeClr>
                </a:solidFill>
                <a:latin typeface="PF Din Text Comp Pro" pitchFamily="2" charset="0"/>
                <a:sym typeface="Wingdings" panose="05000000000000000000"/>
              </a:rPr>
              <a:t></a:t>
            </a:r>
            <a:endParaRPr lang="ru-RU" sz="6000" dirty="0" smtClean="0">
              <a:solidFill>
                <a:schemeClr val="accent2">
                  <a:lumMod val="50000"/>
                </a:schemeClr>
              </a:solidFill>
              <a:latin typeface="PF Din Text Comp Pro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462404" y="3827417"/>
            <a:ext cx="661926" cy="923330"/>
          </a:xfrm>
          <a:prstGeom prst="rect">
            <a:avLst/>
          </a:prstGeom>
          <a:noFill/>
          <a:ln w="7620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6000" dirty="0" smtClean="0">
                <a:solidFill>
                  <a:schemeClr val="accent2">
                    <a:lumMod val="50000"/>
                  </a:schemeClr>
                </a:solidFill>
                <a:latin typeface="PF Din Text Comp Pro" pitchFamily="2" charset="0"/>
                <a:sym typeface="Wingdings" panose="05000000000000000000"/>
              </a:rPr>
              <a:t></a:t>
            </a:r>
            <a:endParaRPr lang="ru-RU" sz="6000" dirty="0" smtClean="0">
              <a:solidFill>
                <a:schemeClr val="accent2">
                  <a:lumMod val="50000"/>
                </a:schemeClr>
              </a:solidFill>
              <a:latin typeface="PF Din Text Comp Pro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19602" y="3840191"/>
            <a:ext cx="661926" cy="923330"/>
          </a:xfrm>
          <a:prstGeom prst="rect">
            <a:avLst/>
          </a:prstGeom>
          <a:noFill/>
          <a:ln w="7620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6000" dirty="0" smtClean="0">
                <a:solidFill>
                  <a:schemeClr val="accent2">
                    <a:lumMod val="50000"/>
                  </a:schemeClr>
                </a:solidFill>
                <a:latin typeface="PF Din Text Comp Pro" pitchFamily="2" charset="0"/>
                <a:sym typeface="Wingdings" panose="05000000000000000000"/>
              </a:rPr>
              <a:t></a:t>
            </a:r>
            <a:endParaRPr lang="ru-RU" sz="6000" dirty="0" smtClean="0">
              <a:solidFill>
                <a:schemeClr val="accent2">
                  <a:lumMod val="50000"/>
                </a:schemeClr>
              </a:solidFill>
              <a:latin typeface="PF Din Text Comp Pro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93792" y="1743492"/>
            <a:ext cx="8352928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40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207</a:t>
            </a:r>
            <a:r>
              <a:rPr lang="ru-RU" sz="40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соглашений</a:t>
            </a:r>
            <a:r>
              <a:rPr lang="ru-RU" sz="4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числе: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23528" y="5013176"/>
            <a:ext cx="835292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endParaRPr lang="ru-RU" sz="2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75000"/>
              </a:lnSpc>
            </a:pPr>
            <a:r>
              <a:rPr lang="ru-RU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17 704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коллективных договора, в том числе </a:t>
            </a:r>
            <a:r>
              <a:rPr lang="ru-RU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6 600 </a:t>
            </a:r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организациях, где действуют профсоюзы.</a:t>
            </a:r>
          </a:p>
          <a:p>
            <a:pPr>
              <a:lnSpc>
                <a:spcPct val="75000"/>
              </a:lnSpc>
            </a:pPr>
            <a:r>
              <a:rPr lang="ru-RU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 </a:t>
            </a:r>
            <a:r>
              <a:rPr lang="ru-RU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работающих членов профсоюзов защищены действием коллективных </a:t>
            </a:r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договоров.</a:t>
            </a:r>
          </a:p>
        </p:txBody>
      </p:sp>
    </p:spTree>
    <p:extLst>
      <p:ext uri="{BB962C8B-B14F-4D97-AF65-F5344CB8AC3E}">
        <p14:creationId xmlns:p14="http://schemas.microsoft.com/office/powerpoint/2010/main" val="406281536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6008"/>
          <a:stretch>
            <a:fillRect/>
          </a:stretch>
        </p:blipFill>
        <p:spPr>
          <a:xfrm>
            <a:off x="0" y="-19864"/>
            <a:ext cx="9144000" cy="687786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1" y="-18157"/>
            <a:ext cx="7452321" cy="6913036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73421" y="260648"/>
            <a:ext cx="8686799" cy="1323439"/>
          </a:xfrm>
          <a:prstGeom prst="rect">
            <a:avLst/>
          </a:prstGeom>
          <a:noFill/>
          <a:ln w="762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социального партнерства</a:t>
            </a:r>
          </a:p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КРАСНОДАРСКОМ КРАЕ  </a:t>
            </a:r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</a:p>
          <a:p>
            <a:pPr algn="ctr">
              <a:lnSpc>
                <a:spcPct val="75000"/>
              </a:lnSpc>
            </a:pP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539552" y="6525344"/>
            <a:ext cx="61926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64" y="4110509"/>
            <a:ext cx="3396396" cy="26308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539552" y="1669449"/>
            <a:ext cx="1532984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75000"/>
              </a:lnSpc>
            </a:pPr>
            <a:endParaRPr lang="ru-RU" sz="4800" spc="-150" dirty="0" smtClean="0">
              <a:solidFill>
                <a:schemeClr val="tx2"/>
              </a:solidFill>
              <a:latin typeface="PF Din Text Comp Pro Medium" pitchFamily="2" charset="0"/>
            </a:endParaRPr>
          </a:p>
          <a:p>
            <a:pPr>
              <a:lnSpc>
                <a:spcPct val="75000"/>
              </a:lnSpc>
            </a:pPr>
            <a:r>
              <a:rPr lang="ru-RU" sz="5400" spc="-150" dirty="0" smtClean="0">
                <a:solidFill>
                  <a:schemeClr val="tx2"/>
                </a:solidFill>
                <a:latin typeface="PF Din Text Comp Pro Medium" pitchFamily="2" charset="0"/>
              </a:rPr>
              <a:t>7,1</a:t>
            </a:r>
          </a:p>
          <a:p>
            <a:pPr>
              <a:lnSpc>
                <a:spcPct val="75000"/>
              </a:lnSpc>
            </a:pPr>
            <a:r>
              <a:rPr lang="ru-RU" sz="2600" dirty="0" smtClean="0">
                <a:solidFill>
                  <a:schemeClr val="tx2"/>
                </a:solidFill>
                <a:latin typeface="PF Din Text Comp Pro Medium" pitchFamily="2" charset="0"/>
              </a:rPr>
              <a:t>млрд. </a:t>
            </a:r>
            <a:r>
              <a:rPr lang="ru-RU" sz="2600" dirty="0">
                <a:solidFill>
                  <a:schemeClr val="tx2"/>
                </a:solidFill>
                <a:latin typeface="PF Din Text Comp Pro Medium" pitchFamily="2" charset="0"/>
              </a:rPr>
              <a:t>руб.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447763" y="1556792"/>
            <a:ext cx="1980219" cy="17774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75000"/>
              </a:lnSpc>
            </a:pPr>
            <a:endParaRPr lang="ru-RU" dirty="0" smtClean="0">
              <a:solidFill>
                <a:schemeClr val="tx2"/>
              </a:solidFill>
              <a:latin typeface="PF Din Text Comp Pro Medium" pitchFamily="2" charset="0"/>
            </a:endParaRPr>
          </a:p>
          <a:p>
            <a:pPr>
              <a:lnSpc>
                <a:spcPct val="75000"/>
              </a:lnSpc>
            </a:pPr>
            <a:r>
              <a:rPr lang="ru-RU" sz="2000" dirty="0">
                <a:solidFill>
                  <a:schemeClr val="tx2"/>
                </a:solidFill>
                <a:latin typeface="PF Din Text Comp Pro Medium" pitchFamily="2" charset="0"/>
              </a:rPr>
              <a:t>Ф</a:t>
            </a:r>
            <a:r>
              <a:rPr lang="ru-RU" sz="2000" dirty="0" smtClean="0">
                <a:solidFill>
                  <a:schemeClr val="tx2"/>
                </a:solidFill>
                <a:latin typeface="PF Din Text Comp Pro Medium" pitchFamily="2" charset="0"/>
              </a:rPr>
              <a:t>инансирование мероприятий по охране труда по коллективным договорам</a:t>
            </a:r>
          </a:p>
          <a:p>
            <a:pPr>
              <a:lnSpc>
                <a:spcPct val="75000"/>
              </a:lnSpc>
            </a:pPr>
            <a:endParaRPr lang="ru-RU" dirty="0">
              <a:solidFill>
                <a:schemeClr val="tx2"/>
              </a:solidFill>
              <a:latin typeface="PF Din Text Comp Pro Medium" pitchFamily="2" charset="0"/>
            </a:endParaRPr>
          </a:p>
          <a:p>
            <a:pPr>
              <a:lnSpc>
                <a:spcPct val="75000"/>
              </a:lnSpc>
            </a:pPr>
            <a:endParaRPr lang="ru-RU" dirty="0">
              <a:solidFill>
                <a:schemeClr val="tx2"/>
              </a:solidFill>
              <a:latin typeface="PF Din Text Comp Pro Medium" pitchFamily="2" charset="0"/>
            </a:endParaRPr>
          </a:p>
        </p:txBody>
      </p:sp>
      <p:sp>
        <p:nvSpPr>
          <p:cNvPr id="7" name="Правая фигурная скобка 6"/>
          <p:cNvSpPr/>
          <p:nvPr/>
        </p:nvSpPr>
        <p:spPr>
          <a:xfrm>
            <a:off x="2090420" y="2061845"/>
            <a:ext cx="285750" cy="1016000"/>
          </a:xfrm>
          <a:prstGeom prst="rightBrace">
            <a:avLst>
              <a:gd name="adj1" fmla="val 111500"/>
              <a:gd name="adj2" fmla="val 50000"/>
            </a:avLst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  <a:p>
            <a:pPr algn="ctr"/>
            <a:endParaRPr lang="ru-RU"/>
          </a:p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815564" y="2944100"/>
            <a:ext cx="1272160" cy="15927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75000"/>
              </a:lnSpc>
            </a:pPr>
            <a:r>
              <a:rPr lang="ru-RU" sz="4800" spc="-150" dirty="0" smtClean="0">
                <a:solidFill>
                  <a:schemeClr val="tx2"/>
                </a:solidFill>
                <a:latin typeface="PF Din Text Comp Pro Medium" pitchFamily="2" charset="0"/>
              </a:rPr>
              <a:t> </a:t>
            </a:r>
          </a:p>
          <a:p>
            <a:pPr>
              <a:lnSpc>
                <a:spcPct val="75000"/>
              </a:lnSpc>
            </a:pPr>
            <a:r>
              <a:rPr lang="ru-RU" sz="5400" spc="-150" dirty="0" smtClean="0">
                <a:solidFill>
                  <a:schemeClr val="tx2"/>
                </a:solidFill>
                <a:latin typeface="PF Din Text Comp Pro Medium" pitchFamily="2" charset="0"/>
              </a:rPr>
              <a:t>4,5</a:t>
            </a:r>
          </a:p>
          <a:p>
            <a:pPr>
              <a:lnSpc>
                <a:spcPct val="75000"/>
              </a:lnSpc>
            </a:pPr>
            <a:endParaRPr lang="ru-RU" sz="1000" spc="-150" dirty="0" smtClean="0">
              <a:solidFill>
                <a:schemeClr val="tx2"/>
              </a:solidFill>
              <a:latin typeface="PF Din Text Comp Pro Medium" pitchFamily="2" charset="0"/>
            </a:endParaRPr>
          </a:p>
          <a:p>
            <a:pPr>
              <a:lnSpc>
                <a:spcPct val="75000"/>
              </a:lnSpc>
            </a:pPr>
            <a:r>
              <a:rPr lang="ru-RU" sz="2600" dirty="0" smtClean="0">
                <a:solidFill>
                  <a:schemeClr val="tx2"/>
                </a:solidFill>
                <a:latin typeface="PF Din Text Comp Pro Medium" pitchFamily="2" charset="0"/>
              </a:rPr>
              <a:t>млрд. </a:t>
            </a:r>
            <a:r>
              <a:rPr lang="ru-RU" sz="2600" dirty="0">
                <a:solidFill>
                  <a:schemeClr val="tx2"/>
                </a:solidFill>
                <a:latin typeface="PF Din Text Comp Pro Medium" pitchFamily="2" charset="0"/>
              </a:rPr>
              <a:t>руб.</a:t>
            </a:r>
          </a:p>
        </p:txBody>
      </p:sp>
      <p:sp>
        <p:nvSpPr>
          <p:cNvPr id="30" name="Правая фигурная скобка 29"/>
          <p:cNvSpPr/>
          <p:nvPr/>
        </p:nvSpPr>
        <p:spPr>
          <a:xfrm>
            <a:off x="2090420" y="3383915"/>
            <a:ext cx="285750" cy="419735"/>
          </a:xfrm>
          <a:prstGeom prst="rightBrace">
            <a:avLst>
              <a:gd name="adj1" fmla="val 52666"/>
              <a:gd name="adj2" fmla="val 50000"/>
            </a:avLst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2447924" y="2916555"/>
            <a:ext cx="1980059" cy="11310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75000"/>
              </a:lnSpc>
            </a:pPr>
            <a:endParaRPr lang="ru-RU" dirty="0" smtClean="0">
              <a:solidFill>
                <a:schemeClr val="tx2"/>
              </a:solidFill>
              <a:latin typeface="PF Din Text Comp Pro Medium" pitchFamily="2" charset="0"/>
            </a:endParaRPr>
          </a:p>
          <a:p>
            <a:pPr>
              <a:lnSpc>
                <a:spcPct val="75000"/>
              </a:lnSpc>
            </a:pPr>
            <a:r>
              <a:rPr lang="ru-RU" sz="2000" dirty="0" smtClean="0">
                <a:solidFill>
                  <a:schemeClr val="tx2"/>
                </a:solidFill>
                <a:latin typeface="PF Din Text Comp Pro Medium" pitchFamily="2" charset="0"/>
              </a:rPr>
              <a:t>Финансирование социальных гарантий  по коллективным договорам</a:t>
            </a:r>
            <a:endParaRPr lang="ru-RU" sz="2000" dirty="0">
              <a:solidFill>
                <a:schemeClr val="tx2"/>
              </a:solidFill>
              <a:latin typeface="PF Din Text Comp Pro Medium" pitchFamily="2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499992" y="1669448"/>
            <a:ext cx="504056" cy="48558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5076056" y="1556792"/>
            <a:ext cx="3384376" cy="13619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75000"/>
              </a:lnSpc>
            </a:pPr>
            <a:r>
              <a:rPr lang="ru-RU" sz="5400" spc="-150" dirty="0" smtClean="0">
                <a:solidFill>
                  <a:schemeClr val="tx2"/>
                </a:solidFill>
                <a:latin typeface="PF Din Text Comp Pro Medium" pitchFamily="2" charset="0"/>
              </a:rPr>
              <a:t>585,5</a:t>
            </a:r>
            <a:r>
              <a:rPr lang="ru-RU" sz="4800" spc="-150" dirty="0" smtClean="0">
                <a:solidFill>
                  <a:schemeClr val="tx2"/>
                </a:solidFill>
                <a:latin typeface="PF Din Text Comp Pro Medium" pitchFamily="2" charset="0"/>
              </a:rPr>
              <a:t> </a:t>
            </a:r>
            <a:r>
              <a:rPr lang="ru-RU" sz="3200" spc="-150" dirty="0" smtClean="0">
                <a:solidFill>
                  <a:schemeClr val="tx2"/>
                </a:solidFill>
                <a:latin typeface="PF Din Text Comp Pro Medium" pitchFamily="2" charset="0"/>
              </a:rPr>
              <a:t>тысяч детей охвачено различными формами оздоровления</a:t>
            </a:r>
            <a:endParaRPr lang="ru-RU" sz="3200" dirty="0">
              <a:solidFill>
                <a:schemeClr val="tx2"/>
              </a:solidFill>
              <a:latin typeface="PF Din Text Comp Pro Medium" pitchFamily="2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991596" y="5661248"/>
            <a:ext cx="504056" cy="864096"/>
          </a:xfrm>
          <a:prstGeom prst="rect">
            <a:avLst/>
          </a:prstGeom>
          <a:solidFill>
            <a:schemeClr val="accent2">
              <a:lumMod val="5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5076056" y="3608581"/>
            <a:ext cx="2880320" cy="13619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75000"/>
              </a:lnSpc>
            </a:pPr>
            <a:r>
              <a:rPr lang="ru-RU" sz="4000" dirty="0" smtClean="0">
                <a:solidFill>
                  <a:schemeClr val="accent2">
                    <a:lumMod val="50000"/>
                  </a:schemeClr>
                </a:solidFill>
                <a:latin typeface="PF Din Text Comp Pro Medium" pitchFamily="2" charset="0"/>
              </a:rPr>
              <a:t>На </a:t>
            </a:r>
            <a:r>
              <a:rPr lang="ru-RU" sz="5400" dirty="0" smtClean="0">
                <a:solidFill>
                  <a:schemeClr val="accent2">
                    <a:lumMod val="50000"/>
                  </a:schemeClr>
                </a:solidFill>
                <a:latin typeface="PF Din Text Comp Pro Medium" pitchFamily="2" charset="0"/>
              </a:rPr>
              <a:t>7,1%</a:t>
            </a:r>
            <a:r>
              <a:rPr lang="ru-RU" sz="4000" dirty="0" smtClean="0">
                <a:solidFill>
                  <a:schemeClr val="accent2">
                    <a:lumMod val="50000"/>
                  </a:schemeClr>
                </a:solidFill>
                <a:latin typeface="PF Din Text Comp Pro Medium" pitchFamily="2" charset="0"/>
              </a:rPr>
              <a:t> 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PF Din Text Comp Pro Medium" pitchFamily="2" charset="0"/>
              </a:rPr>
              <a:t>выросла реальная заработная плата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PF Din Text Comp Pro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6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  <p:bldP spid="24" grpId="0"/>
      <p:bldP spid="25" grpId="0"/>
      <p:bldP spid="7" grpId="0" bldLvl="0" animBg="1"/>
      <p:bldP spid="29" grpId="0"/>
      <p:bldP spid="30" grpId="0" bldLvl="0" animBg="1"/>
      <p:bldP spid="31" grpId="0"/>
      <p:bldP spid="12" grpId="0" animBg="1"/>
      <p:bldP spid="34" grpId="0"/>
      <p:bldP spid="36" grpId="0" animBg="1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332656"/>
            <a:ext cx="914501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Профобъединением </a:t>
            </a:r>
          </a:p>
          <a:p>
            <a:r>
              <a:rPr lang="ru-RU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рассмотрено </a:t>
            </a:r>
            <a:r>
              <a:rPr lang="ru-RU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509 проектов федеральных и краевых законов, иных нормативных </a:t>
            </a:r>
            <a:r>
              <a:rPr lang="ru-RU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правовых </a:t>
            </a:r>
            <a:r>
              <a:rPr lang="ru-RU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актов </a:t>
            </a:r>
          </a:p>
          <a:p>
            <a:pPr algn="ctr"/>
            <a:endParaRPr lang="ru-RU" sz="4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подготовлено </a:t>
            </a:r>
            <a:r>
              <a:rPr lang="ru-RU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13 законопроектов  об изменении федеральных и краевых законов </a:t>
            </a:r>
            <a:endParaRPr lang="ru-RU" sz="4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146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80681" y="0"/>
            <a:ext cx="9144001" cy="6910328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" y="808154"/>
            <a:ext cx="6823983" cy="5880347"/>
          </a:xfrm>
          <a:prstGeom prst="rect">
            <a:avLst/>
          </a:prstGeom>
          <a:effectLst/>
        </p:spPr>
      </p:pic>
      <p:sp>
        <p:nvSpPr>
          <p:cNvPr id="4" name="TextBox 3"/>
          <p:cNvSpPr txBox="1"/>
          <p:nvPr/>
        </p:nvSpPr>
        <p:spPr>
          <a:xfrm>
            <a:off x="535308" y="299002"/>
            <a:ext cx="4684764" cy="615553"/>
          </a:xfrm>
          <a:prstGeom prst="rect">
            <a:avLst/>
          </a:prstGeom>
          <a:noFill/>
          <a:ln w="7620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4000" b="1" u="sng" dirty="0" smtClean="0">
                <a:solidFill>
                  <a:schemeClr val="accent2">
                    <a:lumMod val="50000"/>
                  </a:schemeClr>
                </a:solidFill>
                <a:latin typeface="PF Din Text Comp Pro" pitchFamily="2" charset="0"/>
              </a:rPr>
              <a:t>Краснодарский край</a:t>
            </a:r>
          </a:p>
        </p:txBody>
      </p:sp>
      <p:sp>
        <p:nvSpPr>
          <p:cNvPr id="30" name="Овал 29"/>
          <p:cNvSpPr/>
          <p:nvPr/>
        </p:nvSpPr>
        <p:spPr>
          <a:xfrm>
            <a:off x="350013" y="1028437"/>
            <a:ext cx="3662633" cy="3662633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-150" dirty="0">
                <a:solidFill>
                  <a:schemeClr val="tx2"/>
                </a:solidFill>
                <a:latin typeface="PF Din Text Cond Pro XBlack" pitchFamily="2" charset="0"/>
              </a:rPr>
              <a:t>Ставка налога на имущество </a:t>
            </a:r>
            <a:r>
              <a:rPr lang="ru-RU" sz="3200" spc="-150" dirty="0" smtClean="0">
                <a:solidFill>
                  <a:schemeClr val="tx2"/>
                </a:solidFill>
                <a:latin typeface="PF Din Text Cond Pro XBlack" pitchFamily="2" charset="0"/>
              </a:rPr>
              <a:t>организаций</a:t>
            </a:r>
          </a:p>
          <a:p>
            <a:pPr algn="ctr"/>
            <a:r>
              <a:rPr lang="ru-RU" sz="3200" spc="-150" dirty="0">
                <a:solidFill>
                  <a:schemeClr val="tx2"/>
                </a:solidFill>
                <a:latin typeface="PF Din Text Cond Pro XBlack" pitchFamily="2" charset="0"/>
              </a:rPr>
              <a:t>н</a:t>
            </a:r>
            <a:r>
              <a:rPr lang="ru-RU" sz="3200" spc="-150" dirty="0" smtClean="0">
                <a:solidFill>
                  <a:schemeClr val="tx2"/>
                </a:solidFill>
                <a:latin typeface="PF Din Text Cond Pro XBlack" pitchFamily="2" charset="0"/>
              </a:rPr>
              <a:t>а 2019 год</a:t>
            </a:r>
            <a:endParaRPr lang="ru-RU" sz="3200" spc="-150" dirty="0">
              <a:solidFill>
                <a:schemeClr val="tx2"/>
              </a:solidFill>
              <a:latin typeface="PF Din Text Cond Pro XBlack" pitchFamily="2" charset="0"/>
            </a:endParaRPr>
          </a:p>
          <a:p>
            <a:pPr algn="ctr"/>
            <a:endParaRPr lang="ru-RU" dirty="0"/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4335254" y="5653681"/>
            <a:ext cx="419609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6081340" y="3421876"/>
            <a:ext cx="855319" cy="22545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7847820" y="4437112"/>
            <a:ext cx="866260" cy="121656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7668344" y="5721268"/>
            <a:ext cx="155633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75000"/>
              </a:lnSpc>
            </a:pPr>
            <a:r>
              <a:rPr lang="ru-RU" sz="2400" spc="-150" dirty="0" smtClean="0">
                <a:solidFill>
                  <a:schemeClr val="tx2"/>
                </a:solidFill>
                <a:latin typeface="PF Din Text Cond Pro Medium" pitchFamily="2" charset="0"/>
              </a:rPr>
              <a:t>Организации профсоюзов</a:t>
            </a:r>
            <a:endParaRPr lang="ru-RU" sz="2400" dirty="0" smtClean="0">
              <a:solidFill>
                <a:schemeClr val="tx2"/>
              </a:solidFill>
              <a:latin typeface="PF Din Text Cond Pro Medium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376755" y="5716036"/>
            <a:ext cx="22644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PF Din Text Cond Pro Medium" pitchFamily="2" charset="0"/>
              </a:rPr>
              <a:t>Организации потребкооперации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888795" y="2532919"/>
            <a:ext cx="124040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spc="-300" dirty="0" smtClean="0">
                <a:solidFill>
                  <a:schemeClr val="accent5">
                    <a:lumMod val="50000"/>
                  </a:schemeClr>
                </a:solidFill>
                <a:latin typeface="PF Din Text Cond Pro XBlack" pitchFamily="2" charset="0"/>
              </a:rPr>
              <a:t>0,7%</a:t>
            </a:r>
            <a:endParaRPr lang="ru-RU" sz="2800" dirty="0" smtClean="0">
              <a:solidFill>
                <a:schemeClr val="accent5">
                  <a:lumMod val="50000"/>
                </a:schemeClr>
              </a:solidFill>
              <a:latin typeface="PF Din Text Cond Pro XBlack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57628" y="3533950"/>
            <a:ext cx="136706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spc="-300" dirty="0" smtClean="0">
                <a:solidFill>
                  <a:schemeClr val="tx2"/>
                </a:solidFill>
                <a:latin typeface="PF Din Text Cond Pro XBlack" pitchFamily="2" charset="0"/>
              </a:rPr>
              <a:t>0,3%</a:t>
            </a:r>
            <a:endParaRPr lang="ru-RU" sz="2800" spc="-300" dirty="0" smtClean="0">
              <a:solidFill>
                <a:schemeClr val="tx2"/>
              </a:solidFill>
              <a:latin typeface="PF Din Text Cond Pro XBlack" pitchFamily="2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295292" y="1556792"/>
            <a:ext cx="856642" cy="41360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/>
          <p:cNvSpPr txBox="1"/>
          <p:nvPr/>
        </p:nvSpPr>
        <p:spPr>
          <a:xfrm>
            <a:off x="4174244" y="5702135"/>
            <a:ext cx="120251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75000"/>
              </a:lnSpc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PF Din Text Cond Pro Medium" pitchFamily="2" charset="0"/>
              </a:rPr>
              <a:t>Базовая</a:t>
            </a:r>
          </a:p>
        </p:txBody>
      </p:sp>
      <p:grpSp>
        <p:nvGrpSpPr>
          <p:cNvPr id="45" name="Группа 44"/>
          <p:cNvGrpSpPr/>
          <p:nvPr/>
        </p:nvGrpSpPr>
        <p:grpSpPr>
          <a:xfrm>
            <a:off x="4356422" y="729389"/>
            <a:ext cx="1189663" cy="738664"/>
            <a:chOff x="6050481" y="1714386"/>
            <a:chExt cx="1189663" cy="738664"/>
          </a:xfrm>
        </p:grpSpPr>
        <p:sp>
          <p:nvSpPr>
            <p:cNvPr id="46" name="TextBox 45"/>
            <p:cNvSpPr txBox="1"/>
            <p:nvPr/>
          </p:nvSpPr>
          <p:spPr>
            <a:xfrm>
              <a:off x="6050481" y="1714386"/>
              <a:ext cx="795512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4800" spc="-300" dirty="0" smtClean="0">
                  <a:solidFill>
                    <a:schemeClr val="accent2">
                      <a:lumMod val="50000"/>
                    </a:schemeClr>
                  </a:solidFill>
                  <a:latin typeface="PF Din Text Cond Pro XBlack" pitchFamily="2" charset="0"/>
                </a:rPr>
                <a:t>2%</a:t>
              </a:r>
              <a:endParaRPr lang="ru-RU" sz="2800" dirty="0" smtClean="0">
                <a:solidFill>
                  <a:schemeClr val="accent2">
                    <a:lumMod val="50000"/>
                  </a:schemeClr>
                </a:solidFill>
                <a:latin typeface="PF Din Text Cond Pro XBlack" pitchFamily="2" charset="0"/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7240079" y="1871993"/>
              <a:ext cx="65" cy="211725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75000"/>
                </a:lnSpc>
              </a:pPr>
              <a:endParaRPr lang="ru-RU" dirty="0" smtClean="0">
                <a:solidFill>
                  <a:schemeClr val="accent2">
                    <a:lumMod val="50000"/>
                  </a:schemeClr>
                </a:solidFill>
                <a:latin typeface="PF Din Text Cond Pro XBlack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3985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/>
      <p:bldP spid="36" grpId="0"/>
      <p:bldP spid="43" grpId="0" animBg="1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r="4428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956580" y="5647829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600" b="1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67544" y="130023"/>
            <a:ext cx="7172883" cy="2215991"/>
          </a:xfrm>
          <a:prstGeom prst="rect">
            <a:avLst/>
          </a:prstGeom>
          <a:noFill/>
          <a:ln w="762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Экономическая эффективность от всех форм правозащитной работы профсоюзов Кубани,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PF Din Text Comp Pro" pitchFamily="2" charset="0"/>
              </a:rPr>
              <a:t> в млн. рублей</a:t>
            </a: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667804118"/>
              </p:ext>
            </p:extLst>
          </p:nvPr>
        </p:nvGraphicFramePr>
        <p:xfrm>
          <a:off x="345340" y="2107453"/>
          <a:ext cx="7416824" cy="4255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8679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circle/>
      </p:transition>
    </mc:Choice>
    <mc:Fallback xmlns="">
      <p:transition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письма граждан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" y="-22225"/>
            <a:ext cx="9141460" cy="69024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9710" y="48260"/>
            <a:ext cx="8561070" cy="1846659"/>
          </a:xfrm>
          <a:prstGeom prst="rect">
            <a:avLst/>
          </a:prstGeom>
          <a:noFill/>
          <a:ln w="762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 </a:t>
            </a: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рассмотренных </a:t>
            </a: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обращений граждан в Краснодарском крае в 2018 году</a:t>
            </a:r>
            <a:r>
              <a:rPr lang="ru-RU" sz="3600" u="sng" dirty="0" smtClean="0">
                <a:solidFill>
                  <a:schemeClr val="accent2">
                    <a:lumMod val="50000"/>
                  </a:schemeClr>
                </a:solidFill>
                <a:latin typeface="PF Din Text Comp Pro" pitchFamily="2" charset="0"/>
              </a:rPr>
              <a:t> </a:t>
            </a:r>
            <a:endParaRPr lang="ru-RU" sz="2400" dirty="0">
              <a:solidFill>
                <a:schemeClr val="tx2"/>
              </a:solidFill>
              <a:latin typeface="PF Din Text Comp Pro Light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19710" y="6087744"/>
            <a:ext cx="4584699" cy="615553"/>
          </a:xfrm>
          <a:prstGeom prst="rect">
            <a:avLst/>
          </a:prstGeom>
          <a:noFill/>
          <a:ln w="762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40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Гострудинспекцией</a:t>
            </a:r>
          </a:p>
        </p:txBody>
      </p:sp>
      <p:sp>
        <p:nvSpPr>
          <p:cNvPr id="9" name="Овал 8"/>
          <p:cNvSpPr/>
          <p:nvPr/>
        </p:nvSpPr>
        <p:spPr>
          <a:xfrm>
            <a:off x="611559" y="2112579"/>
            <a:ext cx="3744417" cy="361639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60000"/>
              </a:lnSpc>
            </a:pPr>
            <a:endParaRPr lang="ru-RU" sz="4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60000"/>
              </a:lnSpc>
            </a:pPr>
            <a:endParaRPr lang="ru-RU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60000"/>
              </a:lnSpc>
            </a:pPr>
            <a: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15526</a:t>
            </a:r>
            <a:endParaRPr lang="ru-RU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219064" y="6035049"/>
            <a:ext cx="3561715" cy="615553"/>
          </a:xfrm>
          <a:prstGeom prst="rect">
            <a:avLst/>
          </a:prstGeom>
          <a:noFill/>
          <a:ln w="762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40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Профсоюзами</a:t>
            </a:r>
            <a:endParaRPr lang="ru-RU" sz="2400" u="sng" dirty="0">
              <a:solidFill>
                <a:schemeClr val="tx2"/>
              </a:solidFill>
              <a:latin typeface="PF Din Text Comp Pro Light" pitchFamily="2" charset="0"/>
            </a:endParaRPr>
          </a:p>
        </p:txBody>
      </p:sp>
      <p:sp>
        <p:nvSpPr>
          <p:cNvPr id="44" name="Овал 43"/>
          <p:cNvSpPr/>
          <p:nvPr/>
        </p:nvSpPr>
        <p:spPr>
          <a:xfrm>
            <a:off x="4804410" y="2112579"/>
            <a:ext cx="3523615" cy="361639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60000"/>
              </a:lnSpc>
            </a:pPr>
            <a:endParaRPr lang="ru-RU" sz="4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60000"/>
              </a:lnSpc>
            </a:pPr>
            <a:endParaRPr lang="ru-RU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60000"/>
              </a:lnSpc>
            </a:pPr>
            <a: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14086</a:t>
            </a:r>
          </a:p>
        </p:txBody>
      </p:sp>
    </p:spTree>
    <p:extLst>
      <p:ext uri="{BB962C8B-B14F-4D97-AF65-F5344CB8AC3E}">
        <p14:creationId xmlns:p14="http://schemas.microsoft.com/office/powerpoint/2010/main" val="288611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3" grpId="0"/>
      <p:bldP spid="9" grpId="0" bldLvl="0" animBg="1"/>
      <p:bldP spid="43" grpId="0"/>
      <p:bldP spid="4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35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9" y="2924944"/>
            <a:ext cx="9130581" cy="796176"/>
          </a:xfrm>
        </p:spPr>
        <p:txBody>
          <a:bodyPr>
            <a:noAutofit/>
          </a:bodyPr>
          <a:lstStyle/>
          <a:p>
            <a:r>
              <a:rPr lang="ru-RU" sz="6000" dirty="0">
                <a:latin typeface="PF Din Text Cond Pro XBlack"/>
              </a:rPr>
              <a:t>Спасибо за внимание </a:t>
            </a:r>
            <a:endParaRPr lang="ru-RU" sz="6000" dirty="0" smtClean="0">
              <a:latin typeface="PF Din Text Cond Pro XBlack"/>
            </a:endParaRPr>
          </a:p>
        </p:txBody>
      </p: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2211445762"/>
              </p:ext>
            </p:extLst>
          </p:nvPr>
        </p:nvGraphicFramePr>
        <p:xfrm>
          <a:off x="4936661" y="3867228"/>
          <a:ext cx="2615952" cy="263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1"/>
            <a:ext cx="2664296" cy="151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3356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4851</TotalTime>
  <Words>241</Words>
  <Application>Microsoft Office PowerPoint</Application>
  <PresentationFormat>Экран (4:3)</PresentationFormat>
  <Paragraphs>66</Paragraphs>
  <Slides>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 внимание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выполнении в 2016 году Краснодарского краевого трехстороннего Соглашения  на 2014-2016 годы</dc:title>
  <dc:creator>Лёня</dc:creator>
  <cp:lastModifiedBy>В. В. Острожный</cp:lastModifiedBy>
  <cp:revision>386</cp:revision>
  <dcterms:created xsi:type="dcterms:W3CDTF">2016-12-23T06:45:15Z</dcterms:created>
  <dcterms:modified xsi:type="dcterms:W3CDTF">2019-05-15T14:41:22Z</dcterms:modified>
</cp:coreProperties>
</file>