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037-AEEB-4754-8C05-296B0D6F55EA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2924-D8C7-4DE7-9DCA-65F44A631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2924-D8C7-4DE7-9DCA-65F44A6317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134672" cy="353082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Рекомендации профсоюзному активу по защите пенсионных прав граждан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/>
              <a:t>Проверка правильности назначения пенсии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55503"/>
            <a:ext cx="3240360" cy="11387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1 </a:t>
            </a:r>
            <a:r>
              <a:rPr lang="ru-RU" sz="2000" dirty="0" smtClean="0">
                <a:solidFill>
                  <a:prstClr val="black"/>
                </a:solidFill>
              </a:rPr>
              <a:t>Получить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выписку 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СЗИ-6 (СЗИ-ИЛС)</a:t>
            </a:r>
          </a:p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(слайды         и        )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2132856"/>
            <a:ext cx="2664296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2 </a:t>
            </a:r>
            <a:r>
              <a:rPr lang="ru-RU" sz="2000" dirty="0" smtClean="0">
                <a:solidFill>
                  <a:prstClr val="black"/>
                </a:solidFill>
              </a:rPr>
              <a:t>Проверить</a:t>
            </a:r>
            <a:r>
              <a:rPr lang="ru-RU" sz="2800" dirty="0" smtClean="0"/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правильность указанных в СЗИ-6 данных</a:t>
            </a:r>
          </a:p>
          <a:p>
            <a:pPr marL="1588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(слайды       и       )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437112"/>
            <a:ext cx="3096344" cy="1517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3 </a:t>
            </a:r>
            <a:r>
              <a:rPr lang="ru-RU" sz="2000" dirty="0" smtClean="0">
                <a:solidFill>
                  <a:prstClr val="black"/>
                </a:solidFill>
              </a:rPr>
              <a:t>Обратиться в первичную профсоюзную организацию и Социальный фонд </a:t>
            </a:r>
            <a:r>
              <a:rPr lang="ru-RU" sz="2000" dirty="0" smtClean="0">
                <a:solidFill>
                  <a:prstClr val="black"/>
                </a:solidFill>
              </a:rPr>
              <a:t>России</a:t>
            </a:r>
          </a:p>
          <a:p>
            <a:pPr marL="1588" indent="-1588">
              <a:spcBef>
                <a:spcPct val="20000"/>
              </a:spcBef>
            </a:pPr>
            <a:endParaRPr lang="ru-RU" sz="105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4437112"/>
            <a:ext cx="2664296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>
              <a:spcBef>
                <a:spcPct val="200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Шаг 4 </a:t>
            </a:r>
            <a:r>
              <a:rPr lang="ru-RU" sz="2000" dirty="0" smtClean="0">
                <a:solidFill>
                  <a:prstClr val="black"/>
                </a:solidFill>
              </a:rPr>
              <a:t>В случае несогласия с решениями СФР обжаловать в компетентные органы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851920" y="2492896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707904" y="2996952"/>
            <a:ext cx="2232248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851920" y="5229200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47664" y="2852936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195736" y="2852936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020272" y="3501008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596336" y="3501008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07904" y="5909210"/>
            <a:ext cx="230425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(слайды         и       )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024" y="594928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436096" y="594928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/>
              <a:t>СЗИ-6 (СЗИ-ИЛС)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159621"/>
            <a:ext cx="8229600" cy="63753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588" indent="-1588" algn="just">
              <a:buNone/>
            </a:pPr>
            <a:r>
              <a:rPr lang="ru-RU" sz="1800" i="1" dirty="0" smtClean="0"/>
              <a:t>Форма СЗИ-6 (приказ Минтруда от 09.01.2019 №2н формируется в режиме «</a:t>
            </a:r>
            <a:r>
              <a:rPr lang="ru-RU" sz="1800" i="1" dirty="0" err="1" smtClean="0"/>
              <a:t>on-line</a:t>
            </a:r>
            <a:r>
              <a:rPr lang="ru-RU" sz="1800" i="1" dirty="0" smtClean="0"/>
              <a:t>»</a:t>
            </a:r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152128" cy="11521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700808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Сведения о состоянии индивидуального лицевого счета в системе обязательного пенсионного страхования с информацией </a:t>
            </a:r>
            <a:r>
              <a:rPr lang="ru-RU" i="1" dirty="0" smtClean="0"/>
              <a:t>на момент формирования запроса </a:t>
            </a:r>
            <a:r>
              <a:rPr lang="ru-RU" i="1" dirty="0" smtClean="0">
                <a:solidFill>
                  <a:prstClr val="black"/>
                </a:solidFill>
              </a:rPr>
              <a:t>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15652"/>
            <a:ext cx="194421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страховом стаже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2915652"/>
            <a:ext cx="199796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заработной плате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906360"/>
            <a:ext cx="32941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уплаченных страховых взносах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419708"/>
            <a:ext cx="22322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пенсионных баллах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3419708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иной</a:t>
            </a:r>
            <a:endParaRPr lang="ru-RU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4951709"/>
            <a:ext cx="8229600" cy="637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i="1" dirty="0" smtClean="0"/>
              <a:t>Заказать может только сам гражданин</a:t>
            </a:r>
            <a:endParaRPr lang="ru-RU" i="1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67544" y="5743797"/>
            <a:ext cx="8229600" cy="637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Услуга как в бумажном, так и электронном виде бесплатна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/>
              <a:t>Варианты получения выписки СЗИ-6</a:t>
            </a:r>
            <a:r>
              <a:rPr lang="ru-RU" dirty="0" smtClean="0"/>
              <a:t>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67744" y="1268760"/>
            <a:ext cx="489654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электронном - в личном кабинете на сайте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64288" y="2134597"/>
            <a:ext cx="172819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Социального фонда России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2132856"/>
            <a:ext cx="172819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i="1" dirty="0" err="1" smtClean="0">
                <a:solidFill>
                  <a:prstClr val="black"/>
                </a:solidFill>
              </a:rPr>
              <a:t>Госуслуги</a:t>
            </a:r>
            <a:endParaRPr lang="ru-RU" i="1" dirty="0" smtClean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79912" y="3573016"/>
            <a:ext cx="172819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бумажном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653136"/>
            <a:ext cx="25202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территориальном отделении СФР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75856" y="4653136"/>
            <a:ext cx="230425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территориальном отделении МФЦ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156176" y="4653136"/>
            <a:ext cx="273630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indent="-1588" algn="just">
              <a:spcBef>
                <a:spcPct val="20000"/>
              </a:spcBef>
            </a:pPr>
            <a:r>
              <a:rPr lang="ru-RU" i="1" dirty="0" smtClean="0">
                <a:solidFill>
                  <a:prstClr val="black"/>
                </a:solidFill>
              </a:rPr>
              <a:t>В отделении банка, в котором гражданин является получателем пенсии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516216" y="1628800"/>
            <a:ext cx="576064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051720" y="1628800"/>
            <a:ext cx="648072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051720" y="3933056"/>
            <a:ext cx="1728192" cy="6480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1" idx="2"/>
          </p:cNvCxnSpPr>
          <p:nvPr/>
        </p:nvCxnSpPr>
        <p:spPr>
          <a:xfrm>
            <a:off x="4644008" y="3942348"/>
            <a:ext cx="0" cy="7107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508104" y="3933056"/>
            <a:ext cx="1008112" cy="6480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             Проверка правильности данных в СЗИ-6 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5001419"/>
          </a:xfrm>
        </p:spPr>
        <p:txBody>
          <a:bodyPr/>
          <a:lstStyle/>
          <a:p>
            <a:pPr lvl="0" algn="just"/>
            <a:r>
              <a:rPr lang="ru-RU" dirty="0" smtClean="0"/>
              <a:t>Сколько лет засчитано в трудовой стаж? </a:t>
            </a:r>
          </a:p>
          <a:p>
            <a:pPr lvl="0" algn="just"/>
            <a:r>
              <a:rPr lang="ru-RU" dirty="0" smtClean="0"/>
              <a:t>Какой </a:t>
            </a:r>
            <a:r>
              <a:rPr lang="ru-RU" dirty="0" err="1" smtClean="0"/>
              <a:t>зарплатный</a:t>
            </a:r>
            <a:r>
              <a:rPr lang="ru-RU" dirty="0" smtClean="0"/>
              <a:t> коэффициент учтен в пенсии?</a:t>
            </a:r>
          </a:p>
          <a:p>
            <a:pPr lvl="0" algn="just"/>
            <a:r>
              <a:rPr lang="ru-RU" dirty="0" smtClean="0"/>
              <a:t>Сколько страховых взносов учтено при расчете пенсии?</a:t>
            </a:r>
          </a:p>
          <a:p>
            <a:pPr lvl="0" algn="just"/>
            <a:r>
              <a:rPr lang="ru-RU" dirty="0" smtClean="0"/>
              <a:t>Какие </a:t>
            </a:r>
            <a:r>
              <a:rPr lang="ru-RU" dirty="0" err="1" smtClean="0"/>
              <a:t>нестраховые</a:t>
            </a:r>
            <a:r>
              <a:rPr lang="ru-RU" dirty="0" smtClean="0"/>
              <a:t> периоды зачтены в стаж?</a:t>
            </a:r>
          </a:p>
          <a:p>
            <a:pPr lvl="0" algn="just"/>
            <a:r>
              <a:rPr lang="ru-RU" dirty="0" smtClean="0"/>
              <a:t>Какие факторы дополнительно учтены для получения фиксированной выплаты?</a:t>
            </a:r>
          </a:p>
          <a:p>
            <a:endParaRPr lang="ru-RU" dirty="0"/>
          </a:p>
        </p:txBody>
      </p:sp>
      <p:pic>
        <p:nvPicPr>
          <p:cNvPr id="5" name="Рисунок 4" descr="https://avatars.mds.yandex.net/i?id=fbbff6c49e6d07f1e43390ac25feae592f95c416-12866313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441549" cy="129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475656" cy="984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149480" cy="1143000"/>
          </a:xfrm>
        </p:spPr>
        <p:txBody>
          <a:bodyPr>
            <a:normAutofit/>
          </a:bodyPr>
          <a:lstStyle/>
          <a:p>
            <a:pPr algn="just"/>
            <a:r>
              <a:rPr lang="ru-RU" sz="3100" dirty="0" smtClean="0"/>
              <a:t>Часто встречающиеся нарушения, которые можно обнаружить в СЗИ-6: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08912" cy="5760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Неверный расчет стажа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2060848"/>
            <a:ext cx="8229600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Занижение величины индивидуального пенсионного коэффициента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3284984"/>
            <a:ext cx="822960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Неверный расчет сумм страховых взносов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4149080"/>
            <a:ext cx="8229600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зачет в стаж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нестраховые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периоды (армия, декрет, инвалидность)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51520" y="5373216"/>
            <a:ext cx="8229600" cy="11521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Н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еуказание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или неверное указание наличия иждивенцев, групп инвалидности, сельского, северного стажа.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Возможные варианты в случае несогласия с ответом территориального органа СФР: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214717"/>
            <a:ext cx="7920880" cy="36004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в СФР - на решение территориального органа СФР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18573"/>
            <a:ext cx="842493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Обращение в вышестоящую профсоюзную организацию для рассмотрения на заседании социальной комиссии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710661"/>
            <a:ext cx="161063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Обжалование: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590981"/>
            <a:ext cx="83529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При неудовлетворительном результате досудебного урегулирования возможно обжалование в судебном порядке</a:t>
            </a:r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971600" y="3646765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Минтруд Российской Федерации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971600" y="4150821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Администрацию Президента Российской Федерации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971600" y="4582869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органы прокуратуры Российской Федерации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971600" y="5014917"/>
            <a:ext cx="792088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органы исполнительной власти и надзорные инстанции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39552" y="3430741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9552" y="3862789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9552" y="4366845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9552" y="4798893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39552" y="5230941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При сомнениях в обоснованности размера пенсионных целесообразно обратиться: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547260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just">
              <a:spcBef>
                <a:spcPct val="20000"/>
              </a:spcBef>
            </a:pPr>
            <a:r>
              <a:rPr lang="ru-RU" dirty="0" smtClean="0"/>
              <a:t>В профсоюзный комитет (социальную комиссию)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76872"/>
            <a:ext cx="547260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К правовому инспектору</a:t>
            </a:r>
            <a:r>
              <a:rPr lang="en-US" dirty="0" smtClean="0"/>
              <a:t> </a:t>
            </a:r>
            <a:r>
              <a:rPr lang="ru-RU" dirty="0" smtClean="0"/>
              <a:t>труда</a:t>
            </a:r>
            <a:r>
              <a:rPr lang="en-US" dirty="0" smtClean="0"/>
              <a:t> </a:t>
            </a:r>
            <a:r>
              <a:rPr lang="ru-RU" dirty="0" smtClean="0"/>
              <a:t>профсоюзного органа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429000"/>
            <a:ext cx="547260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В территориальное отделение СФР с заявлением о внесении уточнений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005064"/>
            <a:ext cx="223224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через личный кабинет на сайте </a:t>
            </a:r>
            <a:r>
              <a:rPr lang="ru-RU" dirty="0" err="1" smtClean="0"/>
              <a:t>Госуслуг</a:t>
            </a:r>
            <a:r>
              <a:rPr lang="ru-RU" dirty="0" smtClean="0"/>
              <a:t> или СФР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3501008"/>
            <a:ext cx="22322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лично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2708920"/>
            <a:ext cx="223224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по почте заказным письмом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229200"/>
            <a:ext cx="547260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К профильному (пенсионному) юристу</a:t>
            </a:r>
            <a:endParaRPr lang="ru-RU" dirty="0" smtClean="0">
              <a:solidFill>
                <a:prstClr val="black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79512" y="191683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9512" y="2492896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79512" y="371703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79512" y="5445224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12160" y="3068960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12160" y="3068960"/>
            <a:ext cx="0" cy="151216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012160" y="3789040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12160" y="4581128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622</TotalTime>
  <Words>371</Words>
  <Application>Microsoft Office PowerPoint</Application>
  <PresentationFormat>Экран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Рекомендации профсоюзному активу по защите пенсионных прав граждан</vt:lpstr>
      <vt:lpstr>Проверка правильности назначения пенсии </vt:lpstr>
      <vt:lpstr>СЗИ-6 (СЗИ-ИЛС) </vt:lpstr>
      <vt:lpstr>  Варианты получения выписки СЗИ-6: </vt:lpstr>
      <vt:lpstr>                Проверка правильности данных в СЗИ-6 : </vt:lpstr>
      <vt:lpstr>Часто встречающиеся нарушения, которые можно обнаружить в СЗИ-6:</vt:lpstr>
      <vt:lpstr>Возможные варианты в случае несогласия с ответом территориального органа СФР: </vt:lpstr>
      <vt:lpstr>  При сомнениях в обоснованности размера пенсионных целесообразно обратиться: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C.V.Panshin</cp:lastModifiedBy>
  <cp:revision>68</cp:revision>
  <dcterms:created xsi:type="dcterms:W3CDTF">2024-05-31T07:47:01Z</dcterms:created>
  <dcterms:modified xsi:type="dcterms:W3CDTF">2024-07-12T10:44:05Z</dcterms:modified>
</cp:coreProperties>
</file>